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0" r:id="rId13"/>
    <p:sldId id="271" r:id="rId14"/>
    <p:sldId id="264" r:id="rId15"/>
    <p:sldId id="265" r:id="rId16"/>
    <p:sldId id="266" r:id="rId17"/>
    <p:sldId id="267" r:id="rId18"/>
    <p:sldId id="268" r:id="rId19"/>
    <p:sldId id="269"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288"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1591AD3C-38EE-3FAA-00B6-B7AD3832CC29}"/>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B54DA0C9-C73A-E86C-994D-9DCAD84034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AC2371B0-9107-9E01-AC72-5BF9E9650A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418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15CCB4EE-7463-E312-95C8-5DAC24EECBDF}"/>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5E117C08-2559-894C-1C6D-BBB28402E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384E7A4-1838-E51F-3811-32DB037AFF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6681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Daniel Lucia</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0" name="Audio 9">
            <a:hlinkClick r:id="" action="ppaction://media"/>
            <a:extLst>
              <a:ext uri="{FF2B5EF4-FFF2-40B4-BE49-F238E27FC236}">
                <a16:creationId xmlns:a16="http://schemas.microsoft.com/office/drawing/2014/main" id="{2FABAF0C-C84C-5F60-FFC4-7FC122C2173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52"/>
    </mc:Choice>
    <mc:Fallback>
      <p:transition spd="slow" advTm="6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66EFB162-264D-A1B7-D87C-21BD2AD94799}"/>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901817B-3F6F-A752-60FB-A68AC8AAC8EA}"/>
              </a:ext>
            </a:extLst>
          </p:cNvPr>
          <p:cNvSpPr txBox="1">
            <a:spLocks noGrp="1"/>
          </p:cNvSpPr>
          <p:nvPr>
            <p:ph type="title"/>
          </p:nvPr>
        </p:nvSpPr>
        <p:spPr>
          <a:xfrm>
            <a:off x="2895600" y="764373"/>
            <a:ext cx="8610600" cy="883674"/>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5DBFD9A9-0F61-052E-DD72-E3E28EB9C5DF}"/>
              </a:ext>
            </a:extLst>
          </p:cNvPr>
          <p:cNvSpPr txBox="1">
            <a:spLocks noGrp="1"/>
          </p:cNvSpPr>
          <p:nvPr>
            <p:ph type="body" idx="1"/>
          </p:nvPr>
        </p:nvSpPr>
        <p:spPr>
          <a:xfrm>
            <a:off x="685800" y="2194560"/>
            <a:ext cx="10820400" cy="9867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that the </a:t>
            </a:r>
            <a:r>
              <a:rPr lang="en-US" dirty="0" err="1"/>
              <a:t>std:out_of_range</a:t>
            </a:r>
            <a:r>
              <a:rPr lang="en-US" dirty="0"/>
              <a:t> exception is thrown when calling at() with an index out of bounds. This is a negative test. </a:t>
            </a:r>
            <a:endParaRPr dirty="0"/>
          </a:p>
        </p:txBody>
      </p:sp>
      <p:pic>
        <p:nvPicPr>
          <p:cNvPr id="197" name="Google Shape;197;g9504e29505_0_0" descr="Green Pace logo">
            <a:extLst>
              <a:ext uri="{FF2B5EF4-FFF2-40B4-BE49-F238E27FC236}">
                <a16:creationId xmlns:a16="http://schemas.microsoft.com/office/drawing/2014/main" id="{2F31AD10-5699-CEE6-2F1C-A2F9FE748E1D}"/>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descr="A screenshot of a computer program&#10;&#10;Description automatically generated">
            <a:extLst>
              <a:ext uri="{FF2B5EF4-FFF2-40B4-BE49-F238E27FC236}">
                <a16:creationId xmlns:a16="http://schemas.microsoft.com/office/drawing/2014/main" id="{7426279D-C2D8-239F-DC65-6659E96D0000}"/>
              </a:ext>
            </a:extLst>
          </p:cNvPr>
          <p:cNvPicPr>
            <a:picLocks noChangeAspect="1"/>
          </p:cNvPicPr>
          <p:nvPr/>
        </p:nvPicPr>
        <p:blipFill>
          <a:blip r:embed="rId7"/>
          <a:stretch>
            <a:fillRect/>
          </a:stretch>
        </p:blipFill>
        <p:spPr>
          <a:xfrm>
            <a:off x="7341968" y="3883178"/>
            <a:ext cx="3106768" cy="2210450"/>
          </a:xfrm>
          <a:prstGeom prst="rect">
            <a:avLst/>
          </a:prstGeom>
        </p:spPr>
      </p:pic>
      <p:sp>
        <p:nvSpPr>
          <p:cNvPr id="9" name="TextBox 8">
            <a:extLst>
              <a:ext uri="{FF2B5EF4-FFF2-40B4-BE49-F238E27FC236}">
                <a16:creationId xmlns:a16="http://schemas.microsoft.com/office/drawing/2014/main" id="{A8887329-CB3A-2BFF-EDA4-C0BA94C14100}"/>
              </a:ext>
            </a:extLst>
          </p:cNvPr>
          <p:cNvSpPr txBox="1"/>
          <p:nvPr/>
        </p:nvSpPr>
        <p:spPr>
          <a:xfrm>
            <a:off x="2337445" y="3378375"/>
            <a:ext cx="1472314" cy="307777"/>
          </a:xfrm>
          <a:prstGeom prst="rect">
            <a:avLst/>
          </a:prstGeom>
          <a:noFill/>
        </p:spPr>
        <p:txBody>
          <a:bodyPr wrap="square">
            <a:spAutoFit/>
          </a:bodyPr>
          <a:lstStyle/>
          <a:p>
            <a:r>
              <a:rPr lang="en-US" dirty="0">
                <a:solidFill>
                  <a:schemeClr val="bg1"/>
                </a:solidFill>
              </a:rPr>
              <a:t>Unit Test Code</a:t>
            </a:r>
          </a:p>
        </p:txBody>
      </p:sp>
      <p:sp>
        <p:nvSpPr>
          <p:cNvPr id="11" name="TextBox 10">
            <a:extLst>
              <a:ext uri="{FF2B5EF4-FFF2-40B4-BE49-F238E27FC236}">
                <a16:creationId xmlns:a16="http://schemas.microsoft.com/office/drawing/2014/main" id="{7551596E-37C0-880C-5FD0-3E5A14BBFB6A}"/>
              </a:ext>
            </a:extLst>
          </p:cNvPr>
          <p:cNvSpPr txBox="1"/>
          <p:nvPr/>
        </p:nvSpPr>
        <p:spPr>
          <a:xfrm>
            <a:off x="8534263" y="3429000"/>
            <a:ext cx="722177" cy="307777"/>
          </a:xfrm>
          <a:prstGeom prst="rect">
            <a:avLst/>
          </a:prstGeom>
          <a:noFill/>
        </p:spPr>
        <p:txBody>
          <a:bodyPr wrap="square">
            <a:spAutoFit/>
          </a:bodyPr>
          <a:lstStyle/>
          <a:p>
            <a:r>
              <a:rPr lang="en-US" dirty="0">
                <a:solidFill>
                  <a:schemeClr val="bg1"/>
                </a:solidFill>
              </a:rPr>
              <a:t>Result</a:t>
            </a:r>
          </a:p>
        </p:txBody>
      </p:sp>
      <p:pic>
        <p:nvPicPr>
          <p:cNvPr id="3" name="Picture 2" descr="A computer screen with text&#10;&#10;Description automatically generated">
            <a:extLst>
              <a:ext uri="{FF2B5EF4-FFF2-40B4-BE49-F238E27FC236}">
                <a16:creationId xmlns:a16="http://schemas.microsoft.com/office/drawing/2014/main" id="{6BFE5893-6696-3FCA-5834-0995C9AD3393}"/>
              </a:ext>
            </a:extLst>
          </p:cNvPr>
          <p:cNvPicPr>
            <a:picLocks noChangeAspect="1"/>
          </p:cNvPicPr>
          <p:nvPr/>
        </p:nvPicPr>
        <p:blipFill>
          <a:blip r:embed="rId8"/>
          <a:stretch>
            <a:fillRect/>
          </a:stretch>
        </p:blipFill>
        <p:spPr>
          <a:xfrm>
            <a:off x="525646" y="3883177"/>
            <a:ext cx="5095912" cy="1343035"/>
          </a:xfrm>
          <a:prstGeom prst="rect">
            <a:avLst/>
          </a:prstGeom>
        </p:spPr>
      </p:pic>
      <p:sp>
        <p:nvSpPr>
          <p:cNvPr id="6" name="TextBox 5">
            <a:extLst>
              <a:ext uri="{FF2B5EF4-FFF2-40B4-BE49-F238E27FC236}">
                <a16:creationId xmlns:a16="http://schemas.microsoft.com/office/drawing/2014/main" id="{569444B5-C737-8FFA-E439-5DB803E315FB}"/>
              </a:ext>
            </a:extLst>
          </p:cNvPr>
          <p:cNvSpPr txBox="1"/>
          <p:nvPr/>
        </p:nvSpPr>
        <p:spPr>
          <a:xfrm>
            <a:off x="7040901" y="1440505"/>
            <a:ext cx="4465299" cy="707886"/>
          </a:xfrm>
          <a:prstGeom prst="rect">
            <a:avLst/>
          </a:prstGeom>
          <a:noFill/>
        </p:spPr>
        <p:txBody>
          <a:bodyPr wrap="square">
            <a:spAutoFit/>
          </a:bodyPr>
          <a:lstStyle/>
          <a:p>
            <a:r>
              <a:rPr lang="en-US" sz="4000" dirty="0" err="1">
                <a:solidFill>
                  <a:schemeClr val="bg1"/>
                </a:solidFill>
              </a:rPr>
              <a:t>OutOfRangeThrow</a:t>
            </a:r>
            <a:endParaRPr lang="en-US" sz="4000" dirty="0">
              <a:solidFill>
                <a:schemeClr val="bg1"/>
              </a:solidFill>
            </a:endParaRPr>
          </a:p>
        </p:txBody>
      </p:sp>
      <p:pic>
        <p:nvPicPr>
          <p:cNvPr id="10" name="Audio 9">
            <a:hlinkClick r:id="" action="ppaction://media"/>
            <a:extLst>
              <a:ext uri="{FF2B5EF4-FFF2-40B4-BE49-F238E27FC236}">
                <a16:creationId xmlns:a16="http://schemas.microsoft.com/office/drawing/2014/main" id="{9C241D1C-8DCE-F776-2C93-8AE7C864791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813166296"/>
      </p:ext>
    </p:extLst>
  </p:cSld>
  <p:clrMapOvr>
    <a:masterClrMapping/>
  </p:clrMapOvr>
  <mc:AlternateContent xmlns:mc="http://schemas.openxmlformats.org/markup-compatibility/2006">
    <mc:Choice xmlns:p14="http://schemas.microsoft.com/office/powerpoint/2010/main" Requires="p14">
      <p:transition spd="slow" p14:dur="2000" advTm="16261"/>
    </mc:Choice>
    <mc:Fallback>
      <p:transition spd="slow" advTm="1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2CB229E-0AB9-5227-DB64-012BF7631F5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354"/>
    </mc:Choice>
    <mc:Fallback>
      <p:transition spd="slow" advTm="13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395191"/>
          </a:xfrm>
          <a:prstGeom prst="rect">
            <a:avLst/>
          </a:prstGeom>
          <a:noFill/>
          <a:ln>
            <a:noFill/>
          </a:ln>
        </p:spPr>
        <p:txBody>
          <a:bodyPr spcFirstLastPara="1" wrap="square" lIns="91425" tIns="45700" rIns="91425" bIns="45700" anchor="t" anchorCtr="0">
            <a:normAutofit fontScale="85000" lnSpcReduction="20000"/>
          </a:bodyPr>
          <a:lstStyle/>
          <a:p>
            <a:pPr marL="685800" lvl="1" indent="-228600" algn="l" rtl="0">
              <a:lnSpc>
                <a:spcPct val="90000"/>
              </a:lnSpc>
              <a:spcBef>
                <a:spcPts val="0"/>
              </a:spcBef>
              <a:spcAft>
                <a:spcPts val="0"/>
              </a:spcAft>
              <a:buClr>
                <a:schemeClr val="lt1"/>
              </a:buClr>
              <a:buSzPts val="2000"/>
              <a:buChar char="•"/>
            </a:pPr>
            <a:r>
              <a:rPr lang="en-US" sz="2800" dirty="0"/>
              <a:t>The DevSecOps pipeline is a strategy used by Green Pace to implement DID and secure methods. This strategy begins with a pre-production phase consisting of planning, designing, building secure code, and verifying and testing the system. Then, the production phase consists of maintaining the program, responding to any threats, monitoring and detecting threats, and transitioning and performing health checks.</a:t>
            </a:r>
          </a:p>
          <a:p>
            <a:pPr marL="685800" lvl="1" indent="-228600" algn="l" rtl="0">
              <a:lnSpc>
                <a:spcPct val="90000"/>
              </a:lnSpc>
              <a:spcBef>
                <a:spcPts val="0"/>
              </a:spcBef>
              <a:spcAft>
                <a:spcPts val="0"/>
              </a:spcAft>
              <a:buClr>
                <a:schemeClr val="lt1"/>
              </a:buClr>
              <a:buSzPts val="2000"/>
              <a:buChar char="•"/>
            </a:pPr>
            <a:endParaRPr lang="en-US" sz="2800" dirty="0"/>
          </a:p>
          <a:p>
            <a:pPr marL="685800" lvl="1" indent="-228600" algn="l" rtl="0">
              <a:lnSpc>
                <a:spcPct val="90000"/>
              </a:lnSpc>
              <a:spcBef>
                <a:spcPts val="0"/>
              </a:spcBef>
              <a:spcAft>
                <a:spcPts val="0"/>
              </a:spcAft>
              <a:buClr>
                <a:schemeClr val="lt1"/>
              </a:buClr>
              <a:buSzPts val="2000"/>
              <a:buChar char="•"/>
            </a:pPr>
            <a:r>
              <a:rPr lang="en-US" sz="2800" dirty="0"/>
              <a:t>Lightweight Directory Access Protocol (LDAP) can be used to query user information rapidly. LDAP controls the access and maintenance of static data, such as usernames, passwords, email addresses, and other sensitive.</a:t>
            </a:r>
          </a:p>
          <a:p>
            <a:pPr marL="685800" lvl="1" indent="-228600" algn="l" rtl="0">
              <a:lnSpc>
                <a:spcPct val="90000"/>
              </a:lnSpc>
              <a:spcBef>
                <a:spcPts val="0"/>
              </a:spcBef>
              <a:spcAft>
                <a:spcPts val="0"/>
              </a:spcAft>
              <a:buClr>
                <a:schemeClr val="lt1"/>
              </a:buClr>
              <a:buSzPts val="2000"/>
              <a:buChar char="•"/>
            </a:pPr>
            <a:endParaRPr lang="en-US" sz="2800" dirty="0"/>
          </a:p>
          <a:p>
            <a:pPr marL="685800" lvl="1" indent="-228600" algn="l" rtl="0">
              <a:lnSpc>
                <a:spcPct val="90000"/>
              </a:lnSpc>
              <a:spcBef>
                <a:spcPts val="0"/>
              </a:spcBef>
              <a:spcAft>
                <a:spcPts val="0"/>
              </a:spcAft>
              <a:buClr>
                <a:schemeClr val="lt1"/>
              </a:buClr>
              <a:buSzPts val="2000"/>
              <a:buChar char="•"/>
            </a:pPr>
            <a:r>
              <a:rPr lang="en-US" sz="2800" dirty="0"/>
              <a:t>Active directory (AD) is used to store sensitive information and is a secure way to control access to network resources. </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1481FEB-62B7-3DF8-F465-6723EE74E8A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571"/>
    </mc:Choice>
    <mc:Fallback>
      <p:transition spd="slow" advTm="18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lt1"/>
              </a:buClr>
              <a:buSzPct val="80000"/>
              <a:buChar char="•"/>
            </a:pPr>
            <a:r>
              <a:rPr lang="en-US" sz="3200" dirty="0"/>
              <a:t>The risk of waiting to implement security policies is much greater than the risk if you begin implementing policies early on. By waiting, you risk time, money, and reputation if the program is completed and has many vulnerabilities. It would be detrimental to complete an entire program and begin all over with or expose your client’s secure data and risk your company’s reputation.</a:t>
            </a:r>
          </a:p>
          <a:p>
            <a:pPr marL="228600" lvl="0" indent="-228600" algn="l" rtl="0">
              <a:lnSpc>
                <a:spcPct val="90000"/>
              </a:lnSpc>
              <a:spcBef>
                <a:spcPts val="0"/>
              </a:spcBef>
              <a:spcAft>
                <a:spcPts val="0"/>
              </a:spcAft>
              <a:buClr>
                <a:schemeClr val="lt1"/>
              </a:buClr>
              <a:buSzPct val="80000"/>
              <a:buChar char="•"/>
            </a:pPr>
            <a:endParaRPr lang="en-US" sz="3200" dirty="0"/>
          </a:p>
          <a:p>
            <a:pPr marL="228600" lvl="0" indent="-228600" algn="l" rtl="0">
              <a:lnSpc>
                <a:spcPct val="90000"/>
              </a:lnSpc>
              <a:spcBef>
                <a:spcPts val="0"/>
              </a:spcBef>
              <a:spcAft>
                <a:spcPts val="0"/>
              </a:spcAft>
              <a:buClr>
                <a:schemeClr val="lt1"/>
              </a:buClr>
              <a:buSzPct val="80000"/>
              <a:buChar char="•"/>
            </a:pPr>
            <a:r>
              <a:rPr lang="en-US" sz="3200" dirty="0"/>
              <a:t>The solution to this is to begin implementing security from the very start. By doing this, there is a much higher level of security throughout the program, and there is a much lower risk of vulnerability. </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703EE99-4843-E170-8265-386C61F4C9C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616"/>
    </mc:Choice>
    <mc:Fallback>
      <p:transition spd="slow" advTm="24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914400" lvl="2" indent="0" algn="l" rtl="0">
              <a:lnSpc>
                <a:spcPct val="90000"/>
              </a:lnSpc>
              <a:spcBef>
                <a:spcPts val="0"/>
              </a:spcBef>
              <a:spcAft>
                <a:spcPts val="0"/>
              </a:spcAft>
              <a:buClr>
                <a:schemeClr val="lt1"/>
              </a:buClr>
              <a:buSzPts val="1800"/>
              <a:buNone/>
            </a:pPr>
            <a:endParaRPr lang="en-US" sz="3200" dirty="0"/>
          </a:p>
          <a:p>
            <a:pPr marL="1143000" lvl="2" indent="-228600" algn="l" rtl="0">
              <a:lnSpc>
                <a:spcPct val="90000"/>
              </a:lnSpc>
              <a:spcBef>
                <a:spcPts val="0"/>
              </a:spcBef>
              <a:spcAft>
                <a:spcPts val="0"/>
              </a:spcAft>
              <a:buClr>
                <a:schemeClr val="lt1"/>
              </a:buClr>
              <a:buSzPct val="80000"/>
              <a:buChar char="•"/>
            </a:pPr>
            <a:r>
              <a:rPr lang="en-US" sz="3200" dirty="0"/>
              <a:t>Always communicate effectively with fellow developers.</a:t>
            </a:r>
          </a:p>
          <a:p>
            <a:pPr marL="1143000" lvl="2" indent="-228600" algn="l" rtl="0">
              <a:lnSpc>
                <a:spcPct val="90000"/>
              </a:lnSpc>
              <a:spcBef>
                <a:spcPts val="0"/>
              </a:spcBef>
              <a:spcAft>
                <a:spcPts val="0"/>
              </a:spcAft>
              <a:buClr>
                <a:schemeClr val="lt1"/>
              </a:buClr>
              <a:buSzPct val="80000"/>
              <a:buChar char="•"/>
            </a:pPr>
            <a:endParaRPr lang="en-US" sz="3200" dirty="0"/>
          </a:p>
          <a:p>
            <a:pPr marL="1143000" lvl="2" indent="-228600" algn="l" rtl="0">
              <a:lnSpc>
                <a:spcPct val="90000"/>
              </a:lnSpc>
              <a:spcBef>
                <a:spcPts val="0"/>
              </a:spcBef>
              <a:spcAft>
                <a:spcPts val="0"/>
              </a:spcAft>
              <a:buClr>
                <a:schemeClr val="lt1"/>
              </a:buClr>
              <a:buSzPct val="80000"/>
              <a:buChar char="•"/>
            </a:pPr>
            <a:r>
              <a:rPr lang="en-US" sz="3200" dirty="0"/>
              <a:t>Avoid adding any “backdoors” in the system.</a:t>
            </a:r>
          </a:p>
          <a:p>
            <a:pPr marL="1143000" lvl="2" indent="-228600" algn="l" rtl="0">
              <a:lnSpc>
                <a:spcPct val="90000"/>
              </a:lnSpc>
              <a:spcBef>
                <a:spcPts val="0"/>
              </a:spcBef>
              <a:spcAft>
                <a:spcPts val="0"/>
              </a:spcAft>
              <a:buClr>
                <a:schemeClr val="lt1"/>
              </a:buClr>
              <a:buSzPct val="80000"/>
              <a:buChar char="•"/>
            </a:pPr>
            <a:endParaRPr lang="en-US" sz="3200" dirty="0"/>
          </a:p>
          <a:p>
            <a:pPr marL="1143000" lvl="2" indent="-228600" algn="l" rtl="0">
              <a:lnSpc>
                <a:spcPct val="90000"/>
              </a:lnSpc>
              <a:spcBef>
                <a:spcPts val="0"/>
              </a:spcBef>
              <a:spcAft>
                <a:spcPts val="0"/>
              </a:spcAft>
              <a:buClr>
                <a:schemeClr val="lt1"/>
              </a:buClr>
              <a:buSzPct val="80000"/>
              <a:buChar char="•"/>
            </a:pPr>
            <a:r>
              <a:rPr lang="en-US" sz="3200" dirty="0"/>
              <a:t>Have a plan for when a breach does occur.</a:t>
            </a:r>
          </a:p>
          <a:p>
            <a:pPr marL="1143000" lvl="2" indent="-228600" algn="l" rtl="0">
              <a:lnSpc>
                <a:spcPct val="90000"/>
              </a:lnSpc>
              <a:spcBef>
                <a:spcPts val="0"/>
              </a:spcBef>
              <a:spcAft>
                <a:spcPts val="0"/>
              </a:spcAft>
              <a:buClr>
                <a:schemeClr val="lt1"/>
              </a:buClr>
              <a:buSzPct val="80000"/>
              <a:buChar char="•"/>
            </a:pPr>
            <a:endParaRPr lang="en-US" sz="3200" dirty="0"/>
          </a:p>
          <a:p>
            <a:pPr marL="1143000" lvl="2" indent="-228600" algn="l" rtl="0">
              <a:lnSpc>
                <a:spcPct val="90000"/>
              </a:lnSpc>
              <a:spcBef>
                <a:spcPts val="0"/>
              </a:spcBef>
              <a:spcAft>
                <a:spcPts val="0"/>
              </a:spcAft>
              <a:buClr>
                <a:schemeClr val="lt1"/>
              </a:buClr>
              <a:buSzPct val="80000"/>
              <a:buChar char="•"/>
            </a:pPr>
            <a:r>
              <a:rPr lang="en-US" sz="3200" dirty="0"/>
              <a:t>Stay consistent with coding standards.</a:t>
            </a:r>
          </a:p>
          <a:p>
            <a:pPr marL="1143000" lvl="2" indent="-228600" algn="l" rtl="0">
              <a:lnSpc>
                <a:spcPct val="90000"/>
              </a:lnSpc>
              <a:spcBef>
                <a:spcPts val="0"/>
              </a:spcBef>
              <a:spcAft>
                <a:spcPts val="0"/>
              </a:spcAft>
              <a:buClr>
                <a:schemeClr val="lt1"/>
              </a:buClr>
              <a:buSzPct val="80000"/>
              <a:buChar char="•"/>
            </a:pPr>
            <a:endParaRPr lang="en-US" sz="3200" dirty="0"/>
          </a:p>
          <a:p>
            <a:pPr marL="1143000" lvl="2" indent="-228600" algn="l" rtl="0">
              <a:lnSpc>
                <a:spcPct val="90000"/>
              </a:lnSpc>
              <a:spcBef>
                <a:spcPts val="0"/>
              </a:spcBef>
              <a:spcAft>
                <a:spcPts val="0"/>
              </a:spcAft>
              <a:buClr>
                <a:schemeClr val="lt1"/>
              </a:buClr>
              <a:buSzPct val="80000"/>
              <a:buChar char="•"/>
            </a:pPr>
            <a:r>
              <a:rPr lang="en-US" sz="3200" dirty="0"/>
              <a:t>Automate any routine tasks.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BF3AEA5-B793-E973-E00B-053D7CE857D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163"/>
    </mc:Choice>
    <mc:Fallback>
      <p:transition spd="slow" advTm="25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1861185"/>
            <a:ext cx="10820400" cy="332041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ct val="80000"/>
              <a:buChar char="•"/>
            </a:pPr>
            <a:r>
              <a:rPr lang="en-US" sz="2800" dirty="0"/>
              <a:t>In conclusion, With the principles and standards mentioned within this presentation, we can conclude that most of all the important topics were covered to display our plan to create and maintain secure and proficient programming. We also have to adopt a zero-trust policy when accessing things inside and outside the company network to maintain security and privacy and keep all sensitive information safe and secure for all parties involved.</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879128F7-39DB-3D7F-574D-81FAECE09EC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805"/>
    </mc:Choice>
    <mc:Fallback>
      <p:transition spd="slow" advTm="28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457200" algn="l" rtl="0">
              <a:lnSpc>
                <a:spcPct val="90000"/>
              </a:lnSpc>
              <a:spcBef>
                <a:spcPts val="0"/>
              </a:spcBef>
              <a:spcAft>
                <a:spcPts val="0"/>
              </a:spcAft>
              <a:buClr>
                <a:schemeClr val="lt1"/>
              </a:buClr>
              <a:buSzPts val="2200"/>
              <a:buNone/>
            </a:pPr>
            <a:r>
              <a:rPr lang="en-US" dirty="0" err="1"/>
              <a:t>Schiela</a:t>
            </a:r>
            <a:r>
              <a:rPr lang="en-US" dirty="0"/>
              <a:t>, Robert. (Sep 08, 2023). Confluence. Retrieved from SEI External Wiki Home: https://wiki.sei.cmu.edu/confluence/</a:t>
            </a: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85060" y="1914462"/>
            <a:ext cx="5071729" cy="3797196"/>
          </a:xfrm>
          <a:prstGeom prst="rect">
            <a:avLst/>
          </a:prstGeom>
          <a:noFill/>
          <a:ln>
            <a:noFill/>
          </a:ln>
        </p:spPr>
        <p:txBody>
          <a:bodyPr spcFirstLastPara="1" wrap="square" lIns="91425" tIns="45700" rIns="91425" bIns="45700" anchor="t" anchorCtr="0">
            <a:normAutofit fontScale="92500" lnSpcReduction="20000"/>
          </a:bodyPr>
          <a:lstStyle/>
          <a:p>
            <a:pPr marL="685800" lvl="0" indent="0" algn="l" rtl="0">
              <a:lnSpc>
                <a:spcPct val="90000"/>
              </a:lnSpc>
              <a:spcBef>
                <a:spcPts val="0"/>
              </a:spcBef>
              <a:spcAft>
                <a:spcPts val="0"/>
              </a:spcAft>
              <a:buSzPts val="1800"/>
              <a:buNone/>
            </a:pPr>
            <a:r>
              <a:rPr lang="en-US" dirty="0"/>
              <a:t>The purpose of this security policy is to ensure that every level of an organization is secure. This policy adopts the Defense in Depth (DID) approach, which involves implementing multiple defense strategies to reduce the risk of an attacker gaining access to any vulnerability. If an attacker manages to breach one layer of security, there will be another layer in place to prevent them from proceeding further. This method helps to minimize the consequences of a security breach.</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517418" y="1914462"/>
            <a:ext cx="6453257" cy="3526064"/>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C69517AB-A4FF-0F55-2CAB-B03350199C3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544"/>
    </mc:Choice>
    <mc:Fallback>
      <p:transition spd="slow" advTm="27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916774" y="383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523875" y="1384527"/>
            <a:ext cx="2486100" cy="4024200"/>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107916"/>
              </a:lnSpc>
              <a:spcBef>
                <a:spcPts val="0"/>
              </a:spcBef>
              <a:spcAft>
                <a:spcPts val="0"/>
              </a:spcAft>
              <a:buSzPts val="1800"/>
              <a:buNone/>
            </a:pPr>
            <a:r>
              <a:rPr lang="en-US" sz="2000" dirty="0">
                <a:solidFill>
                  <a:srgbClr val="FFFFFF"/>
                </a:solidFill>
              </a:rPr>
              <a:t>Secure coding standards have varying levels of vulnerability, which can impact the effectiveness of the standard. To help prioritize these levels, refer to the following chart.</a:t>
            </a:r>
            <a:endParaRPr lang="en-US" dirty="0"/>
          </a:p>
        </p:txBody>
      </p:sp>
      <p:graphicFrame>
        <p:nvGraphicFramePr>
          <p:cNvPr id="161" name="Google Shape;161;p4" descr="Alt text required"/>
          <p:cNvGraphicFramePr/>
          <p:nvPr>
            <p:extLst>
              <p:ext uri="{D42A27DB-BD31-4B8C-83A1-F6EECF244321}">
                <p14:modId xmlns:p14="http://schemas.microsoft.com/office/powerpoint/2010/main" val="4097031172"/>
              </p:ext>
            </p:extLst>
          </p:nvPr>
        </p:nvGraphicFramePr>
        <p:xfrm>
          <a:off x="3285224" y="1384527"/>
          <a:ext cx="7873700" cy="5090100"/>
        </p:xfrm>
        <a:graphic>
          <a:graphicData uri="http://schemas.openxmlformats.org/drawingml/2006/table">
            <a:tbl>
              <a:tblPr firstRow="1" firstCol="1">
                <a:noFill/>
                <a:tableStyleId>{802198C4-3087-4945-87E3-76CBB3509B7E}</a:tableStyleId>
              </a:tblPr>
              <a:tblGrid>
                <a:gridCol w="4050216">
                  <a:extLst>
                    <a:ext uri="{9D8B030D-6E8A-4147-A177-3AD203B41FA5}">
                      <a16:colId xmlns:a16="http://schemas.microsoft.com/office/drawing/2014/main" val="20000"/>
                    </a:ext>
                  </a:extLst>
                </a:gridCol>
                <a:gridCol w="3823484">
                  <a:extLst>
                    <a:ext uri="{9D8B030D-6E8A-4147-A177-3AD203B41FA5}">
                      <a16:colId xmlns:a16="http://schemas.microsoft.com/office/drawing/2014/main" val="20001"/>
                    </a:ext>
                  </a:extLst>
                </a:gridCol>
              </a:tblGrid>
              <a:tr h="2499676">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sng" strike="noStrike" cap="none" dirty="0">
                          <a:solidFill>
                            <a:srgbClr val="FFD966"/>
                          </a:solidFill>
                        </a:rPr>
                        <a:t>This level refers to threats that are most likely to happen.</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STD-INT32-C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STD-MSC52-CPP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STD-STR02-C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STD-STR50-CPP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STD-MEM52-CPP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STD-ERR51-CPP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STD-CTR51-CPP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sng" strike="noStrike" cap="none" dirty="0">
                          <a:solidFill>
                            <a:srgbClr val="FFD966"/>
                          </a:solidFill>
                        </a:rPr>
                        <a:t>This level refers to standard threats that have high relevancy.</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STD-STR50-CPP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STD-STR02-C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STD-MEM52-CPP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STD-INT32-C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STD-MSC52-CPP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29855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sng" strike="noStrike" cap="none" dirty="0">
                          <a:solidFill>
                            <a:srgbClr val="FFD966"/>
                          </a:solidFill>
                        </a:rPr>
                        <a:t>This level refers to standard threats that have low relevancy.</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STD-DCL55-CPP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STD-ERR51-CPP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STD-FIO50-CPP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STD-DCL52-CPP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STD-CTR51-CPP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sng" strike="noStrike" cap="none" dirty="0">
                          <a:solidFill>
                            <a:srgbClr val="FFD966"/>
                          </a:solidFill>
                        </a:rPr>
                        <a:t>This level refers to threats that are less likely to happen.</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STD-DCL55-CPP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STD-FIO50-CPP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STD-DCL52-CPP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6DBE7654-E392-A3B1-2B68-7DAB1A51B29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826"/>
    </mc:Choice>
    <mc:Fallback>
      <p:transition spd="slow" advTm="33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1456660" y="1234888"/>
            <a:ext cx="5082025" cy="5463624"/>
          </a:xfrm>
          <a:prstGeom prst="rect">
            <a:avLst/>
          </a:prstGeom>
          <a:noFill/>
          <a:ln>
            <a:noFill/>
          </a:ln>
        </p:spPr>
        <p:txBody>
          <a:bodyPr spcFirstLastPara="1" wrap="square" lIns="91425" tIns="45700" rIns="91425" bIns="45700" anchor="t" anchorCtr="0">
            <a:noAutofit/>
          </a:bodyPr>
          <a:lstStyle/>
          <a:p>
            <a:pPr lvl="0" indent="-457200" algn="l" rtl="0">
              <a:lnSpc>
                <a:spcPct val="150000"/>
              </a:lnSpc>
              <a:spcBef>
                <a:spcPts val="0"/>
              </a:spcBef>
              <a:spcAft>
                <a:spcPts val="0"/>
              </a:spcAft>
              <a:buClr>
                <a:schemeClr val="lt1"/>
              </a:buClr>
              <a:buSzPts val="2200"/>
              <a:buFont typeface="+mj-lt"/>
              <a:buAutoNum type="arabicPeriod"/>
            </a:pPr>
            <a:r>
              <a:rPr lang="en-US" sz="1200" dirty="0"/>
              <a:t>Validate Input Data</a:t>
            </a:r>
          </a:p>
          <a:p>
            <a:pPr lvl="1" indent="-457200">
              <a:lnSpc>
                <a:spcPct val="150000"/>
              </a:lnSpc>
              <a:spcBef>
                <a:spcPts val="0"/>
              </a:spcBef>
              <a:buSzPts val="2200"/>
              <a:buFont typeface="Arial" panose="020B0604020202020204" pitchFamily="34" charset="0"/>
              <a:buChar char="•"/>
            </a:pPr>
            <a:r>
              <a:rPr lang="en-US" sz="1200" dirty="0"/>
              <a:t>STD-INT32-C </a:t>
            </a:r>
          </a:p>
          <a:p>
            <a:pPr lvl="1" indent="-457200">
              <a:lnSpc>
                <a:spcPct val="150000"/>
              </a:lnSpc>
              <a:spcBef>
                <a:spcPts val="0"/>
              </a:spcBef>
              <a:buSzPts val="2200"/>
              <a:buFont typeface="Arial" panose="020B0604020202020204" pitchFamily="34" charset="0"/>
              <a:buChar char="•"/>
            </a:pPr>
            <a:r>
              <a:rPr lang="en-US" sz="1200" dirty="0"/>
              <a:t>STD-STR50-CPP </a:t>
            </a:r>
          </a:p>
          <a:p>
            <a:pPr lvl="1" indent="-457200">
              <a:lnSpc>
                <a:spcPct val="150000"/>
              </a:lnSpc>
              <a:spcBef>
                <a:spcPts val="0"/>
              </a:spcBef>
              <a:buSzPts val="2200"/>
              <a:buFont typeface="Arial" panose="020B0604020202020204" pitchFamily="34" charset="0"/>
              <a:buChar char="•"/>
            </a:pPr>
            <a:r>
              <a:rPr lang="en-US" sz="1200" dirty="0"/>
              <a:t>STD-MEM52-CPP </a:t>
            </a:r>
          </a:p>
          <a:p>
            <a:pPr lvl="1" indent="-457200">
              <a:lnSpc>
                <a:spcPct val="150000"/>
              </a:lnSpc>
              <a:spcBef>
                <a:spcPts val="0"/>
              </a:spcBef>
              <a:buSzPts val="2200"/>
              <a:buFont typeface="Arial" panose="020B0604020202020204" pitchFamily="34" charset="0"/>
              <a:buChar char="•"/>
            </a:pPr>
            <a:r>
              <a:rPr lang="en-US" sz="1200" dirty="0"/>
              <a:t>STD-FIO56-CPP </a:t>
            </a:r>
          </a:p>
          <a:p>
            <a:pPr lvl="1" indent="-457200">
              <a:lnSpc>
                <a:spcPct val="150000"/>
              </a:lnSpc>
              <a:spcBef>
                <a:spcPts val="0"/>
              </a:spcBef>
              <a:buSzPts val="2200"/>
              <a:buFont typeface="Arial" panose="020B0604020202020204" pitchFamily="34" charset="0"/>
              <a:buChar char="•"/>
            </a:pPr>
            <a:r>
              <a:rPr lang="en-US" sz="1200" dirty="0"/>
              <a:t>STD-DLC52-CPP </a:t>
            </a:r>
          </a:p>
          <a:p>
            <a:pPr lvl="1" indent="-457200">
              <a:lnSpc>
                <a:spcPct val="150000"/>
              </a:lnSpc>
              <a:spcBef>
                <a:spcPts val="0"/>
              </a:spcBef>
              <a:buSzPts val="2200"/>
              <a:buFont typeface="Arial" panose="020B0604020202020204" pitchFamily="34" charset="0"/>
              <a:buChar char="•"/>
            </a:pPr>
            <a:r>
              <a:rPr lang="en-US" sz="1200" dirty="0"/>
              <a:t>STD-CTR51-CPP</a:t>
            </a:r>
          </a:p>
          <a:p>
            <a:pPr indent="-457200">
              <a:lnSpc>
                <a:spcPct val="150000"/>
              </a:lnSpc>
              <a:spcBef>
                <a:spcPts val="0"/>
              </a:spcBef>
              <a:buSzPts val="2200"/>
              <a:buFont typeface="+mj-lt"/>
              <a:buAutoNum type="arabicPeriod"/>
            </a:pPr>
            <a:r>
              <a:rPr lang="en-US" sz="1200" dirty="0"/>
              <a:t>Heed Compiler Warnings </a:t>
            </a:r>
          </a:p>
          <a:p>
            <a:pPr indent="-457200">
              <a:lnSpc>
                <a:spcPct val="150000"/>
              </a:lnSpc>
              <a:spcBef>
                <a:spcPts val="0"/>
              </a:spcBef>
              <a:buSzPts val="2200"/>
              <a:buFont typeface="+mj-lt"/>
              <a:buAutoNum type="arabicPeriod"/>
            </a:pPr>
            <a:endParaRPr lang="en-US" sz="1200" dirty="0"/>
          </a:p>
          <a:p>
            <a:pPr lvl="1" indent="-457200">
              <a:lnSpc>
                <a:spcPct val="150000"/>
              </a:lnSpc>
              <a:spcBef>
                <a:spcPts val="0"/>
              </a:spcBef>
              <a:buSzPts val="2200"/>
              <a:buFont typeface="Arial" panose="020B0604020202020204" pitchFamily="34" charset="0"/>
              <a:buChar char="•"/>
            </a:pPr>
            <a:r>
              <a:rPr lang="en-US" sz="1200" dirty="0"/>
              <a:t>STD-INT32-C </a:t>
            </a:r>
          </a:p>
          <a:p>
            <a:pPr lvl="1" indent="-457200">
              <a:lnSpc>
                <a:spcPct val="150000"/>
              </a:lnSpc>
              <a:spcBef>
                <a:spcPts val="0"/>
              </a:spcBef>
              <a:buSzPts val="2200"/>
              <a:buFont typeface="Arial" panose="020B0604020202020204" pitchFamily="34" charset="0"/>
              <a:buChar char="•"/>
            </a:pPr>
            <a:r>
              <a:rPr lang="en-US" sz="1200" dirty="0"/>
              <a:t>STD-STR50-CPP </a:t>
            </a:r>
          </a:p>
          <a:p>
            <a:pPr indent="-457200">
              <a:lnSpc>
                <a:spcPct val="150000"/>
              </a:lnSpc>
              <a:spcBef>
                <a:spcPts val="0"/>
              </a:spcBef>
              <a:buSzPts val="2200"/>
              <a:buFont typeface="+mj-lt"/>
              <a:buAutoNum type="arabicPeriod"/>
            </a:pPr>
            <a:r>
              <a:rPr lang="en-US" sz="1200" dirty="0"/>
              <a:t>Architect and Design for Security Policies </a:t>
            </a:r>
          </a:p>
          <a:p>
            <a:pPr lvl="1" indent="-457200">
              <a:lnSpc>
                <a:spcPct val="150000"/>
              </a:lnSpc>
              <a:spcBef>
                <a:spcPts val="0"/>
              </a:spcBef>
              <a:buSzPts val="2200"/>
            </a:pPr>
            <a:r>
              <a:rPr lang="en-US" sz="1200" dirty="0"/>
              <a:t>STD-MSC52-CPP </a:t>
            </a:r>
          </a:p>
          <a:p>
            <a:pPr lvl="1" indent="-457200">
              <a:lnSpc>
                <a:spcPct val="150000"/>
              </a:lnSpc>
              <a:spcBef>
                <a:spcPts val="0"/>
              </a:spcBef>
              <a:buSzPts val="2200"/>
            </a:pPr>
            <a:r>
              <a:rPr lang="en-US" sz="1200" dirty="0"/>
              <a:t>STD-MEM52-CPP </a:t>
            </a:r>
          </a:p>
          <a:p>
            <a:pPr lvl="1" indent="-457200">
              <a:lnSpc>
                <a:spcPct val="150000"/>
              </a:lnSpc>
              <a:spcBef>
                <a:spcPts val="0"/>
              </a:spcBef>
              <a:buSzPts val="2200"/>
            </a:pPr>
            <a:r>
              <a:rPr lang="en-US" sz="1200" dirty="0"/>
              <a:t>STD-ERR51-CPP </a:t>
            </a:r>
          </a:p>
          <a:p>
            <a:pPr marL="342900">
              <a:lnSpc>
                <a:spcPct val="150000"/>
              </a:lnSpc>
              <a:spcBef>
                <a:spcPts val="0"/>
              </a:spcBef>
              <a:buSzPts val="2200"/>
              <a:buFont typeface="+mj-lt"/>
              <a:buAutoNum type="arabicPeriod" startAt="4"/>
            </a:pPr>
            <a:r>
              <a:rPr lang="en-US" sz="1200" dirty="0"/>
              <a:t>Keep It Simple </a:t>
            </a:r>
          </a:p>
          <a:p>
            <a:pPr marL="800100" lvl="1">
              <a:lnSpc>
                <a:spcPct val="150000"/>
              </a:lnSpc>
              <a:spcBef>
                <a:spcPts val="0"/>
              </a:spcBef>
              <a:buSzPts val="2200"/>
            </a:pPr>
            <a:r>
              <a:rPr lang="en-US" sz="1200" dirty="0"/>
              <a:t>STD-DLC52-CPP </a:t>
            </a:r>
          </a:p>
          <a:p>
            <a:pPr marL="342900">
              <a:lnSpc>
                <a:spcPct val="150000"/>
              </a:lnSpc>
              <a:spcBef>
                <a:spcPts val="0"/>
              </a:spcBef>
              <a:buSzPts val="2200"/>
              <a:buFont typeface="+mj-lt"/>
              <a:buAutoNum type="arabicPeriod" startAt="4"/>
            </a:pPr>
            <a:r>
              <a:rPr lang="en-US" sz="1200" dirty="0"/>
              <a:t>Default Deny</a:t>
            </a:r>
          </a:p>
          <a:p>
            <a:pPr marL="800100" lvl="1">
              <a:lnSpc>
                <a:spcPct val="150000"/>
              </a:lnSpc>
              <a:spcBef>
                <a:spcPts val="0"/>
              </a:spcBef>
              <a:buSzPts val="2200"/>
            </a:pPr>
            <a:r>
              <a:rPr lang="en-US" sz="1200" dirty="0"/>
              <a:t>STD-STR02-C </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TextBox 6">
            <a:extLst>
              <a:ext uri="{FF2B5EF4-FFF2-40B4-BE49-F238E27FC236}">
                <a16:creationId xmlns:a16="http://schemas.microsoft.com/office/drawing/2014/main" id="{E427916E-8CF3-A27E-7628-D3109099558C}"/>
              </a:ext>
            </a:extLst>
          </p:cNvPr>
          <p:cNvSpPr txBox="1"/>
          <p:nvPr/>
        </p:nvSpPr>
        <p:spPr>
          <a:xfrm>
            <a:off x="7073218" y="1234888"/>
            <a:ext cx="4135559" cy="3658246"/>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
                <a:srgbClr val="FFFFFF"/>
              </a:buClr>
              <a:buSzPts val="2200"/>
              <a:buFont typeface="+mj-lt"/>
              <a:buAutoNum type="arabicPeriod" startAt="6"/>
              <a:tabLst/>
              <a:defRPr/>
            </a:pPr>
            <a:r>
              <a:rPr lang="en-US" sz="1200" dirty="0">
                <a:solidFill>
                  <a:schemeClr val="bg1"/>
                </a:solidFill>
                <a:latin typeface="Century Gothic" panose="020B0502020202020204" pitchFamily="34" charset="0"/>
              </a:rPr>
              <a:t>Adhere to the Principle of Least Privilege</a:t>
            </a:r>
          </a:p>
          <a:p>
            <a:pPr marL="457200" marR="0" lvl="0" indent="-457200" algn="l" defTabSz="914400" rtl="0" eaLnBrk="1" fontAlgn="auto" latinLnBrk="0" hangingPunct="1">
              <a:lnSpc>
                <a:spcPct val="150000"/>
              </a:lnSpc>
              <a:spcBef>
                <a:spcPts val="0"/>
              </a:spcBef>
              <a:spcAft>
                <a:spcPts val="0"/>
              </a:spcAft>
              <a:buClr>
                <a:srgbClr val="FFFFFF"/>
              </a:buClr>
              <a:buSzPts val="2200"/>
              <a:buFont typeface="+mj-lt"/>
              <a:buAutoNum type="arabicPeriod" startAt="6"/>
              <a:tabLst/>
              <a:defRPr/>
            </a:pPr>
            <a:endParaRPr lang="en-US" sz="1200" dirty="0">
              <a:solidFill>
                <a:schemeClr val="bg1"/>
              </a:solidFill>
              <a:latin typeface="Century Gothic" panose="020B0502020202020204" pitchFamily="34" charset="0"/>
            </a:endParaRPr>
          </a:p>
          <a:p>
            <a:pPr marL="457200" marR="0" lvl="0" indent="-457200" algn="l" defTabSz="914400" rtl="0" eaLnBrk="1" fontAlgn="auto" latinLnBrk="0" hangingPunct="1">
              <a:lnSpc>
                <a:spcPct val="150000"/>
              </a:lnSpc>
              <a:spcBef>
                <a:spcPts val="0"/>
              </a:spcBef>
              <a:spcAft>
                <a:spcPts val="0"/>
              </a:spcAft>
              <a:buClr>
                <a:srgbClr val="FFFFFF"/>
              </a:buClr>
              <a:buSzPts val="2200"/>
              <a:buFont typeface="+mj-lt"/>
              <a:buAutoNum type="arabicPeriod" startAt="6"/>
              <a:tabLst/>
              <a:defRPr/>
            </a:pPr>
            <a:r>
              <a:rPr lang="en-US" sz="1200" dirty="0">
                <a:solidFill>
                  <a:schemeClr val="bg1"/>
                </a:solidFill>
                <a:latin typeface="Century Gothic" panose="020B0502020202020204" pitchFamily="34" charset="0"/>
              </a:rPr>
              <a:t> Sanitize Data Sent to Other Systems </a:t>
            </a:r>
          </a:p>
          <a:p>
            <a:pPr marL="914400" marR="0" lvl="1" indent="-457200" algn="l" defTabSz="914400" rtl="0" eaLnBrk="1" fontAlgn="auto" latinLnBrk="0" hangingPunct="1">
              <a:lnSpc>
                <a:spcPct val="150000"/>
              </a:lnSpc>
              <a:spcBef>
                <a:spcPts val="0"/>
              </a:spcBef>
              <a:spcAft>
                <a:spcPts val="0"/>
              </a:spcAft>
              <a:buClr>
                <a:srgbClr val="FFFFFF"/>
              </a:buClr>
              <a:buSzPts val="2200"/>
              <a:buFont typeface="Arial" panose="020B0604020202020204" pitchFamily="34" charset="0"/>
              <a:buChar char="•"/>
              <a:tabLst/>
              <a:defRPr/>
            </a:pPr>
            <a:r>
              <a:rPr lang="en-US" sz="1200" dirty="0">
                <a:solidFill>
                  <a:schemeClr val="bg1"/>
                </a:solidFill>
                <a:latin typeface="Century Gothic" panose="020B0502020202020204" pitchFamily="34" charset="0"/>
              </a:rPr>
              <a:t>STD-STR02-C</a:t>
            </a:r>
          </a:p>
          <a:p>
            <a:pPr marL="914400" marR="0" lvl="1" indent="-457200" algn="l" defTabSz="914400" rtl="0" eaLnBrk="1" fontAlgn="auto" latinLnBrk="0" hangingPunct="1">
              <a:lnSpc>
                <a:spcPct val="150000"/>
              </a:lnSpc>
              <a:spcBef>
                <a:spcPts val="0"/>
              </a:spcBef>
              <a:spcAft>
                <a:spcPts val="0"/>
              </a:spcAft>
              <a:buClr>
                <a:srgbClr val="FFFFFF"/>
              </a:buClr>
              <a:buSzPts val="2200"/>
              <a:buFont typeface="Arial" panose="020B0604020202020204" pitchFamily="34" charset="0"/>
              <a:buChar char="•"/>
              <a:tabLst/>
              <a:defRPr/>
            </a:pPr>
            <a:r>
              <a:rPr lang="en-US" sz="1200" dirty="0">
                <a:solidFill>
                  <a:schemeClr val="bg1"/>
                </a:solidFill>
                <a:latin typeface="Century Gothic" panose="020B0502020202020204" pitchFamily="34" charset="0"/>
              </a:rPr>
              <a:t>STD-DCL55-CPP </a:t>
            </a:r>
          </a:p>
          <a:p>
            <a:pPr marL="342900" lvl="2" indent="-342900">
              <a:lnSpc>
                <a:spcPct val="150000"/>
              </a:lnSpc>
              <a:buClr>
                <a:srgbClr val="FFFFFF"/>
              </a:buClr>
              <a:buSzPts val="2200"/>
              <a:buFont typeface="+mj-lt"/>
              <a:buAutoNum type="arabicPeriod" startAt="8"/>
              <a:defRPr/>
            </a:pPr>
            <a:r>
              <a:rPr lang="en-US" sz="1200" dirty="0">
                <a:solidFill>
                  <a:schemeClr val="bg1"/>
                </a:solidFill>
                <a:latin typeface="Century Gothic" panose="020B0502020202020204" pitchFamily="34" charset="0"/>
              </a:rPr>
              <a:t>Practice Defense in Depth </a:t>
            </a:r>
          </a:p>
          <a:p>
            <a:pPr marL="342900" lvl="2" indent="-342900">
              <a:lnSpc>
                <a:spcPct val="150000"/>
              </a:lnSpc>
              <a:buClr>
                <a:srgbClr val="FFFFFF"/>
              </a:buClr>
              <a:buSzPts val="2200"/>
              <a:buFont typeface="+mj-lt"/>
              <a:buAutoNum type="arabicPeriod" startAt="8"/>
              <a:defRPr/>
            </a:pPr>
            <a:endParaRPr lang="en-US" sz="1200" dirty="0">
              <a:solidFill>
                <a:schemeClr val="bg1"/>
              </a:solidFill>
              <a:latin typeface="Century Gothic" panose="020B0502020202020204" pitchFamily="34" charset="0"/>
            </a:endParaRPr>
          </a:p>
          <a:p>
            <a:pPr marL="342900" lvl="2" indent="-342900">
              <a:lnSpc>
                <a:spcPct val="150000"/>
              </a:lnSpc>
              <a:buClr>
                <a:srgbClr val="FFFFFF"/>
              </a:buClr>
              <a:buSzPts val="2200"/>
              <a:buFont typeface="+mj-lt"/>
              <a:buAutoNum type="arabicPeriod" startAt="8"/>
              <a:defRPr/>
            </a:pPr>
            <a:r>
              <a:rPr lang="en-US" sz="1200" dirty="0">
                <a:solidFill>
                  <a:schemeClr val="bg1"/>
                </a:solidFill>
                <a:latin typeface="Century Gothic" panose="020B0502020202020204" pitchFamily="34" charset="0"/>
              </a:rPr>
              <a:t>Use Effective Quality Assurance Techniques</a:t>
            </a:r>
          </a:p>
          <a:p>
            <a:pPr marL="914400" marR="0" lvl="1" indent="-457200" algn="l" defTabSz="914400" rtl="0" eaLnBrk="1" fontAlgn="auto" latinLnBrk="0" hangingPunct="1">
              <a:lnSpc>
                <a:spcPct val="150000"/>
              </a:lnSpc>
              <a:spcBef>
                <a:spcPts val="0"/>
              </a:spcBef>
              <a:spcAft>
                <a:spcPts val="0"/>
              </a:spcAft>
              <a:buClr>
                <a:srgbClr val="FFFFFF"/>
              </a:buClr>
              <a:buSzPts val="2200"/>
              <a:buFont typeface="Arial" panose="020B0604020202020204" pitchFamily="34" charset="0"/>
              <a:buChar char="•"/>
              <a:tabLst/>
              <a:defRPr/>
            </a:pPr>
            <a:r>
              <a:rPr lang="en-US" sz="1200" dirty="0">
                <a:solidFill>
                  <a:schemeClr val="bg1"/>
                </a:solidFill>
                <a:latin typeface="Century Gothic" panose="020B0502020202020204" pitchFamily="34" charset="0"/>
              </a:rPr>
              <a:t>STD-INT32-C</a:t>
            </a:r>
          </a:p>
          <a:p>
            <a:pPr marL="914400" marR="0" lvl="1" indent="-457200" algn="l" defTabSz="914400" rtl="0" eaLnBrk="1" fontAlgn="auto" latinLnBrk="0" hangingPunct="1">
              <a:lnSpc>
                <a:spcPct val="150000"/>
              </a:lnSpc>
              <a:spcBef>
                <a:spcPts val="0"/>
              </a:spcBef>
              <a:spcAft>
                <a:spcPts val="0"/>
              </a:spcAft>
              <a:buClr>
                <a:srgbClr val="FFFFFF"/>
              </a:buClr>
              <a:buSzPts val="2200"/>
              <a:buFont typeface="Arial" panose="020B0604020202020204" pitchFamily="34" charset="0"/>
              <a:buChar char="•"/>
              <a:tabLst/>
              <a:defRPr/>
            </a:pPr>
            <a:r>
              <a:rPr lang="en-US" sz="1200" dirty="0">
                <a:solidFill>
                  <a:schemeClr val="bg1"/>
                </a:solidFill>
                <a:latin typeface="Century Gothic" panose="020B0502020202020204" pitchFamily="34" charset="0"/>
              </a:rPr>
              <a:t>STD-STR50-CPP</a:t>
            </a:r>
          </a:p>
          <a:p>
            <a:pPr marL="342900" lvl="2" indent="-342900">
              <a:lnSpc>
                <a:spcPct val="150000"/>
              </a:lnSpc>
              <a:buClr>
                <a:srgbClr val="FFFFFF"/>
              </a:buClr>
              <a:buSzPts val="2200"/>
              <a:buFont typeface="+mj-lt"/>
              <a:buAutoNum type="arabicPeriod" startAt="10"/>
              <a:defRPr/>
            </a:pPr>
            <a:r>
              <a:rPr lang="en-US" sz="1200" dirty="0">
                <a:solidFill>
                  <a:schemeClr val="bg1"/>
                </a:solidFill>
                <a:latin typeface="Century Gothic" panose="020B0502020202020204" pitchFamily="34" charset="0"/>
              </a:rPr>
              <a:t>Adopt a Secure Coding Standard </a:t>
            </a:r>
          </a:p>
          <a:p>
            <a:pPr marL="914400" marR="0" lvl="1" indent="-457200" algn="l" defTabSz="914400" rtl="0" eaLnBrk="1" fontAlgn="auto" latinLnBrk="0" hangingPunct="1">
              <a:lnSpc>
                <a:spcPct val="150000"/>
              </a:lnSpc>
              <a:spcBef>
                <a:spcPts val="0"/>
              </a:spcBef>
              <a:spcAft>
                <a:spcPts val="0"/>
              </a:spcAft>
              <a:buClr>
                <a:srgbClr val="FFFFFF"/>
              </a:buClr>
              <a:buSzPts val="2200"/>
              <a:buFont typeface="Arial" panose="020B0604020202020204" pitchFamily="34" charset="0"/>
              <a:buChar char="•"/>
              <a:tabLst/>
              <a:defRPr/>
            </a:pPr>
            <a:r>
              <a:rPr lang="en-US" sz="1200" dirty="0">
                <a:solidFill>
                  <a:schemeClr val="bg1"/>
                </a:solidFill>
                <a:latin typeface="Century Gothic" panose="020B0502020202020204" pitchFamily="34" charset="0"/>
              </a:rPr>
              <a:t>STD-MSC52-CPP </a:t>
            </a:r>
          </a:p>
          <a:p>
            <a:pPr marL="914400" marR="0" lvl="1" indent="-457200" algn="l" defTabSz="914400" rtl="0" eaLnBrk="1" fontAlgn="auto" latinLnBrk="0" hangingPunct="1">
              <a:lnSpc>
                <a:spcPct val="150000"/>
              </a:lnSpc>
              <a:spcBef>
                <a:spcPts val="0"/>
              </a:spcBef>
              <a:spcAft>
                <a:spcPts val="0"/>
              </a:spcAft>
              <a:buClr>
                <a:srgbClr val="FFFFFF"/>
              </a:buClr>
              <a:buSzPts val="2200"/>
              <a:buFont typeface="Arial" panose="020B0604020202020204" pitchFamily="34" charset="0"/>
              <a:buChar char="•"/>
              <a:tabLst/>
              <a:defRPr/>
            </a:pPr>
            <a:r>
              <a:rPr lang="en-US" sz="1200" dirty="0">
                <a:solidFill>
                  <a:schemeClr val="bg1"/>
                </a:solidFill>
                <a:latin typeface="Century Gothic" panose="020B0502020202020204" pitchFamily="34" charset="0"/>
              </a:rPr>
              <a:t>STD-CTR51-CPP</a:t>
            </a:r>
          </a:p>
        </p:txBody>
      </p:sp>
      <p:pic>
        <p:nvPicPr>
          <p:cNvPr id="19" name="Audio 18">
            <a:hlinkClick r:id="" action="ppaction://media"/>
            <a:extLst>
              <a:ext uri="{FF2B5EF4-FFF2-40B4-BE49-F238E27FC236}">
                <a16:creationId xmlns:a16="http://schemas.microsoft.com/office/drawing/2014/main" id="{4F020756-E196-2622-704B-DB7E6F3201C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662"/>
    </mc:Choice>
    <mc:Fallback>
      <p:transition spd="slow" advTm="30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009555"/>
            <a:ext cx="10820400" cy="4024125"/>
          </a:xfrm>
          <a:prstGeom prst="rect">
            <a:avLst/>
          </a:prstGeom>
          <a:noFill/>
          <a:ln>
            <a:noFill/>
          </a:ln>
        </p:spPr>
        <p:txBody>
          <a:bodyPr spcFirstLastPara="1" wrap="square" lIns="91425" tIns="45700" rIns="91425" bIns="45700" anchor="t" anchorCtr="0">
            <a:noAutofit/>
          </a:bodyPr>
          <a:lstStyle/>
          <a:p>
            <a:pPr marL="342900" lvl="0" algn="l" rtl="0">
              <a:lnSpc>
                <a:spcPct val="150000"/>
              </a:lnSpc>
              <a:spcBef>
                <a:spcPts val="0"/>
              </a:spcBef>
              <a:spcAft>
                <a:spcPts val="0"/>
              </a:spcAft>
              <a:buClr>
                <a:schemeClr val="lt1"/>
              </a:buClr>
              <a:buSzPts val="2000"/>
              <a:buFont typeface="+mj-lt"/>
              <a:buAutoNum type="arabicPeriod"/>
            </a:pPr>
            <a:r>
              <a:rPr lang="en-US" sz="1400" dirty="0"/>
              <a:t>Data Type (STD-INT32-C) – Ensure that operations on signed integers do not result in overflow</a:t>
            </a:r>
          </a:p>
          <a:p>
            <a:pPr marL="342900" lvl="0" algn="l" rtl="0">
              <a:lnSpc>
                <a:spcPct val="150000"/>
              </a:lnSpc>
              <a:spcBef>
                <a:spcPts val="0"/>
              </a:spcBef>
              <a:spcAft>
                <a:spcPts val="0"/>
              </a:spcAft>
              <a:buClr>
                <a:schemeClr val="lt1"/>
              </a:buClr>
              <a:buSzPts val="2000"/>
              <a:buFont typeface="+mj-lt"/>
              <a:buAutoNum type="arabicPeriod"/>
            </a:pPr>
            <a:r>
              <a:rPr lang="en-US" sz="1400" dirty="0"/>
              <a:t>Data Value (STD-MSC52-CPP) – Value returning functions must return a value from all exit paths</a:t>
            </a:r>
          </a:p>
          <a:p>
            <a:pPr marL="342900" lvl="0" algn="l" rtl="0">
              <a:lnSpc>
                <a:spcPct val="150000"/>
              </a:lnSpc>
              <a:spcBef>
                <a:spcPts val="0"/>
              </a:spcBef>
              <a:spcAft>
                <a:spcPts val="0"/>
              </a:spcAft>
              <a:buClr>
                <a:schemeClr val="lt1"/>
              </a:buClr>
              <a:buSzPts val="2000"/>
              <a:buFont typeface="+mj-lt"/>
              <a:buAutoNum type="arabicPeriod"/>
            </a:pPr>
            <a:r>
              <a:rPr lang="en-US" sz="1400" dirty="0"/>
              <a:t>String Correctness (STD-STR50-CPP) – Guarantee that storage for strings has sufficient space for character data and the null terminator</a:t>
            </a:r>
          </a:p>
          <a:p>
            <a:pPr marL="342900" lvl="0" algn="l" rtl="0">
              <a:lnSpc>
                <a:spcPct val="150000"/>
              </a:lnSpc>
              <a:spcBef>
                <a:spcPts val="0"/>
              </a:spcBef>
              <a:spcAft>
                <a:spcPts val="0"/>
              </a:spcAft>
              <a:buClr>
                <a:schemeClr val="lt1"/>
              </a:buClr>
              <a:buSzPts val="2000"/>
              <a:buFont typeface="+mj-lt"/>
              <a:buAutoNum type="arabicPeriod"/>
            </a:pPr>
            <a:r>
              <a:rPr lang="en-US" sz="1400" dirty="0"/>
              <a:t>SQL Injection (STD-STR02-C) – Sanitize data passed to complex subsystems</a:t>
            </a:r>
          </a:p>
          <a:p>
            <a:pPr marL="342900" lvl="0" algn="l" rtl="0">
              <a:lnSpc>
                <a:spcPct val="150000"/>
              </a:lnSpc>
              <a:spcBef>
                <a:spcPts val="0"/>
              </a:spcBef>
              <a:spcAft>
                <a:spcPts val="0"/>
              </a:spcAft>
              <a:buClr>
                <a:schemeClr val="lt1"/>
              </a:buClr>
              <a:buSzPts val="2000"/>
              <a:buFont typeface="+mj-lt"/>
              <a:buAutoNum type="arabicPeriod"/>
            </a:pPr>
            <a:r>
              <a:rPr lang="en-US" sz="1400" dirty="0"/>
              <a:t>Memory protection (STD-MEM52-CPP) – Detect and handle memory allocation errors</a:t>
            </a:r>
          </a:p>
          <a:p>
            <a:pPr marL="342900" lvl="0" algn="l" rtl="0">
              <a:lnSpc>
                <a:spcPct val="150000"/>
              </a:lnSpc>
              <a:spcBef>
                <a:spcPts val="0"/>
              </a:spcBef>
              <a:spcAft>
                <a:spcPts val="0"/>
              </a:spcAft>
              <a:buClr>
                <a:schemeClr val="lt1"/>
              </a:buClr>
              <a:buSzPts val="2000"/>
              <a:buFont typeface="+mj-lt"/>
              <a:buAutoNum type="arabicPeriod"/>
            </a:pPr>
            <a:r>
              <a:rPr lang="en-US" sz="1400" dirty="0"/>
              <a:t>Assertions (STD-DCL55-CPP) – Avoid information leakage when passing a class object across a trust boundary</a:t>
            </a:r>
          </a:p>
          <a:p>
            <a:pPr marL="342900" lvl="0" algn="l" rtl="0">
              <a:lnSpc>
                <a:spcPct val="150000"/>
              </a:lnSpc>
              <a:spcBef>
                <a:spcPts val="0"/>
              </a:spcBef>
              <a:spcAft>
                <a:spcPts val="0"/>
              </a:spcAft>
              <a:buClr>
                <a:schemeClr val="lt1"/>
              </a:buClr>
              <a:buSzPts val="2000"/>
              <a:buFont typeface="+mj-lt"/>
              <a:buAutoNum type="arabicPeriod"/>
            </a:pPr>
            <a:r>
              <a:rPr lang="en-US" sz="1400" dirty="0"/>
              <a:t>Exceptions (STD-ERR51-CPP) – Handle all exceptions</a:t>
            </a:r>
          </a:p>
          <a:p>
            <a:pPr marL="342900" lvl="0" algn="l" rtl="0">
              <a:lnSpc>
                <a:spcPct val="150000"/>
              </a:lnSpc>
              <a:spcBef>
                <a:spcPts val="0"/>
              </a:spcBef>
              <a:spcAft>
                <a:spcPts val="0"/>
              </a:spcAft>
              <a:buClr>
                <a:schemeClr val="lt1"/>
              </a:buClr>
              <a:buSzPts val="2000"/>
              <a:buFont typeface="+mj-lt"/>
              <a:buAutoNum type="arabicPeriod"/>
            </a:pPr>
            <a:r>
              <a:rPr lang="en-US" sz="1400" dirty="0"/>
              <a:t>Object Oriented Programming (STD-FIO50-CPP) – Gracefully handle self-copy assignment</a:t>
            </a:r>
          </a:p>
          <a:p>
            <a:pPr marL="342900" lvl="0" algn="l" rtl="0">
              <a:lnSpc>
                <a:spcPct val="150000"/>
              </a:lnSpc>
              <a:spcBef>
                <a:spcPts val="0"/>
              </a:spcBef>
              <a:spcAft>
                <a:spcPts val="0"/>
              </a:spcAft>
              <a:buClr>
                <a:schemeClr val="lt1"/>
              </a:buClr>
              <a:buSzPts val="2000"/>
              <a:buFont typeface="+mj-lt"/>
              <a:buAutoNum type="arabicPeriod"/>
            </a:pPr>
            <a:r>
              <a:rPr lang="en-US" sz="1400" dirty="0"/>
              <a:t>Signals (STD-DLC52-CPP) – Avoids using signals to show normal functionality</a:t>
            </a:r>
          </a:p>
          <a:p>
            <a:pPr marL="342900" lvl="0" algn="l" rtl="0">
              <a:lnSpc>
                <a:spcPct val="150000"/>
              </a:lnSpc>
              <a:spcBef>
                <a:spcPts val="0"/>
              </a:spcBef>
              <a:spcAft>
                <a:spcPts val="0"/>
              </a:spcAft>
              <a:buClr>
                <a:schemeClr val="lt1"/>
              </a:buClr>
              <a:buSzPts val="2000"/>
              <a:buFont typeface="+mj-lt"/>
              <a:buAutoNum type="arabicPeriod"/>
            </a:pPr>
            <a:r>
              <a:rPr lang="en-US" sz="1400" dirty="0"/>
              <a:t>Error Handling (STD-CTR51-CPP) – Choose an appropriate termination strategy</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144D90FF-6D1A-DB82-CC99-A21D7C67B99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757"/>
    </mc:Choice>
    <mc:Fallback>
      <p:transition spd="slow" advTm="67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47700" y="2194560"/>
            <a:ext cx="10858500" cy="447294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000"/>
              <a:buChar char="•"/>
            </a:pPr>
            <a:r>
              <a:rPr lang="en-US" sz="1800" b="1" dirty="0"/>
              <a:t>Encryption in rest </a:t>
            </a:r>
            <a:r>
              <a:rPr lang="en-US" sz="1800" dirty="0"/>
              <a:t>- Data encryption at rest refers to the process of encrypting the data while it is being stored. This ensures that unauthorized users cannot access the data without the key to decode it. Encryption converts the data into another form through an algorithm that can only be decrypted by authorized personnel. This policy is in place to protect the data in the system from falling into the wrong hands.</a:t>
            </a:r>
          </a:p>
          <a:p>
            <a:pPr marL="0" lvl="0" indent="0" algn="l" rtl="0">
              <a:lnSpc>
                <a:spcPct val="90000"/>
              </a:lnSpc>
              <a:spcBef>
                <a:spcPts val="0"/>
              </a:spcBef>
              <a:spcAft>
                <a:spcPts val="0"/>
              </a:spcAft>
              <a:buClr>
                <a:schemeClr val="lt1"/>
              </a:buClr>
              <a:buSzPts val="2000"/>
              <a:buNone/>
            </a:pPr>
            <a:endParaRPr lang="en-US" sz="1800" dirty="0"/>
          </a:p>
          <a:p>
            <a:pPr marL="228600" lvl="0" indent="-228600" algn="l" rtl="0">
              <a:lnSpc>
                <a:spcPct val="90000"/>
              </a:lnSpc>
              <a:spcBef>
                <a:spcPts val="0"/>
              </a:spcBef>
              <a:spcAft>
                <a:spcPts val="0"/>
              </a:spcAft>
              <a:buClr>
                <a:schemeClr val="lt1"/>
              </a:buClr>
              <a:buSzPts val="2000"/>
              <a:buChar char="•"/>
            </a:pPr>
            <a:r>
              <a:rPr lang="en-US" sz="1800" b="1" dirty="0"/>
              <a:t>Encryption in Flight </a:t>
            </a:r>
            <a:r>
              <a:rPr lang="en-US" sz="1800" dirty="0"/>
              <a:t>- Encryption at flight refers to the process of encrypting data while it is being transmitted over a network. This helps prevent unauthorized access to the data during transmission. The process involves the use of encryption keys, which are shared between the sender and the receiver of the data. The keys are used to decrypt the data at the receiving end, provided that the sender and receiver are authorized to access the data. This policy is important as it helps prevent theft of transmitted data.</a:t>
            </a:r>
          </a:p>
          <a:p>
            <a:pPr marL="228600" lvl="0" indent="-228600" algn="l" rtl="0">
              <a:lnSpc>
                <a:spcPct val="90000"/>
              </a:lnSpc>
              <a:spcBef>
                <a:spcPts val="0"/>
              </a:spcBef>
              <a:spcAft>
                <a:spcPts val="0"/>
              </a:spcAft>
              <a:buClr>
                <a:schemeClr val="lt1"/>
              </a:buClr>
              <a:buSzPts val="2000"/>
              <a:buChar char="•"/>
            </a:pPr>
            <a:endParaRPr lang="en-US" sz="1800" dirty="0"/>
          </a:p>
          <a:p>
            <a:pPr marL="228600" lvl="0" indent="-228600" algn="l" rtl="0">
              <a:lnSpc>
                <a:spcPct val="90000"/>
              </a:lnSpc>
              <a:spcBef>
                <a:spcPts val="0"/>
              </a:spcBef>
              <a:spcAft>
                <a:spcPts val="0"/>
              </a:spcAft>
              <a:buClr>
                <a:schemeClr val="lt1"/>
              </a:buClr>
              <a:buSzPts val="2000"/>
              <a:buChar char="•"/>
            </a:pPr>
            <a:r>
              <a:rPr lang="en-US" sz="1800" b="1" dirty="0"/>
              <a:t>Encryption in Use </a:t>
            </a:r>
            <a:r>
              <a:rPr lang="en-US" sz="1800" dirty="0"/>
              <a:t>- Encryption in use takes a new approach that ensures that sensitive data is never left unsecured, regardless of or lifecycle stage (at rest, in transit, or in use) source, or location (on premise, cloud, or hybrid).  These capabilities set in motion new opportunities for using, sharing, and monetizing data, securely and with confidence.</a:t>
            </a:r>
            <a:endParaRPr sz="18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8220845-A9EA-4EF2-E6DA-6E4CBE3E094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681"/>
    </mc:Choice>
    <mc:Fallback>
      <p:transition spd="slow" advTm="87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39519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2000" b="1" dirty="0"/>
              <a:t>Authentication</a:t>
            </a:r>
            <a:r>
              <a:rPr lang="en-US" sz="2000" dirty="0"/>
              <a:t> - Authentication is a crucial process that allows a business to monitor and give permission to certain individuals to access their system. This process involves creating unique usernames, passwords, or even signatures to ensure that only authorized users can access the system. Implementing authentication is essential as it prevents unauthorized users from gaining access to the system, which can lead to data breaches and exploitation of sensitive data.</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b="1" dirty="0"/>
              <a:t>Authorization</a:t>
            </a:r>
            <a:r>
              <a:rPr lang="en-US" sz="2000" dirty="0"/>
              <a:t> - After authentication, the next policy is authorization to verify if the authenticated users have access to the data they are trying to access. Allowing too many users to access data that only certain users with clearance should access can lead to a security breach.</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b="1" dirty="0"/>
              <a:t>Accounting</a:t>
            </a:r>
            <a:r>
              <a:rPr lang="en-US" sz="2000" dirty="0"/>
              <a:t> - Accounting refers to the process of monitoring and keeping track of a user's activities within a computer system. This involves tracking which databases were accessed, what actions were performed during the access, and which user initiated the system access.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DF1B700-954B-BD2D-5760-B024E2A2F9D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1515"/>
    </mc:Choice>
    <mc:Fallback>
      <p:transition spd="slow" advTm="81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523667"/>
            <a:ext cx="8610600" cy="98679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lang="en-US" dirty="0"/>
          </a:p>
        </p:txBody>
      </p:sp>
      <p:sp>
        <p:nvSpPr>
          <p:cNvPr id="196" name="Google Shape;196;g9504e29505_0_0"/>
          <p:cNvSpPr txBox="1">
            <a:spLocks noGrp="1"/>
          </p:cNvSpPr>
          <p:nvPr>
            <p:ph type="body" idx="1"/>
          </p:nvPr>
        </p:nvSpPr>
        <p:spPr>
          <a:xfrm>
            <a:off x="685800" y="2194560"/>
            <a:ext cx="10820400" cy="9867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to ensure functionality of adding a single value to an</a:t>
            </a:r>
          </a:p>
          <a:p>
            <a:pPr marL="0" lvl="0" indent="0" algn="l" rtl="0">
              <a:lnSpc>
                <a:spcPct val="90000"/>
              </a:lnSpc>
              <a:spcBef>
                <a:spcPts val="1000"/>
              </a:spcBef>
              <a:spcAft>
                <a:spcPts val="0"/>
              </a:spcAft>
              <a:buSzPts val="1800"/>
              <a:buNone/>
            </a:pPr>
            <a:r>
              <a:rPr lang="en-US" dirty="0"/>
              <a:t>empty collection. This is a positive test.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shot of a program code&#10;&#10;Description automatically generated">
            <a:extLst>
              <a:ext uri="{FF2B5EF4-FFF2-40B4-BE49-F238E27FC236}">
                <a16:creationId xmlns:a16="http://schemas.microsoft.com/office/drawing/2014/main" id="{DB8F0E5D-934B-6950-70A9-AA08E87B401A}"/>
              </a:ext>
            </a:extLst>
          </p:cNvPr>
          <p:cNvPicPr>
            <a:picLocks noChangeAspect="1"/>
          </p:cNvPicPr>
          <p:nvPr/>
        </p:nvPicPr>
        <p:blipFill>
          <a:blip r:embed="rId7"/>
          <a:stretch>
            <a:fillRect/>
          </a:stretch>
        </p:blipFill>
        <p:spPr>
          <a:xfrm>
            <a:off x="507184" y="3993074"/>
            <a:ext cx="5055416" cy="1847864"/>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6305898D-3B16-F65F-4860-17D65F1FAF45}"/>
              </a:ext>
            </a:extLst>
          </p:cNvPr>
          <p:cNvPicPr>
            <a:picLocks noChangeAspect="1"/>
          </p:cNvPicPr>
          <p:nvPr/>
        </p:nvPicPr>
        <p:blipFill>
          <a:blip r:embed="rId8"/>
          <a:stretch>
            <a:fillRect/>
          </a:stretch>
        </p:blipFill>
        <p:spPr>
          <a:xfrm>
            <a:off x="7023923" y="3993074"/>
            <a:ext cx="3476651" cy="2411938"/>
          </a:xfrm>
          <a:prstGeom prst="rect">
            <a:avLst/>
          </a:prstGeom>
        </p:spPr>
      </p:pic>
      <p:sp>
        <p:nvSpPr>
          <p:cNvPr id="6" name="TextBox 5">
            <a:extLst>
              <a:ext uri="{FF2B5EF4-FFF2-40B4-BE49-F238E27FC236}">
                <a16:creationId xmlns:a16="http://schemas.microsoft.com/office/drawing/2014/main" id="{0AC7FC73-70E1-1312-97DC-F094C45736BA}"/>
              </a:ext>
            </a:extLst>
          </p:cNvPr>
          <p:cNvSpPr txBox="1"/>
          <p:nvPr/>
        </p:nvSpPr>
        <p:spPr>
          <a:xfrm>
            <a:off x="2298735" y="3522762"/>
            <a:ext cx="1472314" cy="307777"/>
          </a:xfrm>
          <a:prstGeom prst="rect">
            <a:avLst/>
          </a:prstGeom>
          <a:noFill/>
        </p:spPr>
        <p:txBody>
          <a:bodyPr wrap="square">
            <a:spAutoFit/>
          </a:bodyPr>
          <a:lstStyle/>
          <a:p>
            <a:r>
              <a:rPr lang="en-US" dirty="0">
                <a:solidFill>
                  <a:schemeClr val="bg1"/>
                </a:solidFill>
              </a:rPr>
              <a:t>Unit Test Code</a:t>
            </a:r>
          </a:p>
        </p:txBody>
      </p:sp>
      <p:sp>
        <p:nvSpPr>
          <p:cNvPr id="7" name="TextBox 6">
            <a:extLst>
              <a:ext uri="{FF2B5EF4-FFF2-40B4-BE49-F238E27FC236}">
                <a16:creationId xmlns:a16="http://schemas.microsoft.com/office/drawing/2014/main" id="{5D80987F-D54D-050D-ED02-A639158AB40A}"/>
              </a:ext>
            </a:extLst>
          </p:cNvPr>
          <p:cNvSpPr txBox="1"/>
          <p:nvPr/>
        </p:nvSpPr>
        <p:spPr>
          <a:xfrm>
            <a:off x="8401159" y="3429000"/>
            <a:ext cx="722177" cy="307777"/>
          </a:xfrm>
          <a:prstGeom prst="rect">
            <a:avLst/>
          </a:prstGeom>
          <a:noFill/>
        </p:spPr>
        <p:txBody>
          <a:bodyPr wrap="square">
            <a:spAutoFit/>
          </a:bodyPr>
          <a:lstStyle/>
          <a:p>
            <a:r>
              <a:rPr lang="en-US" dirty="0">
                <a:solidFill>
                  <a:schemeClr val="bg1"/>
                </a:solidFill>
              </a:rPr>
              <a:t>Result</a:t>
            </a:r>
          </a:p>
        </p:txBody>
      </p:sp>
      <p:sp>
        <p:nvSpPr>
          <p:cNvPr id="9" name="TextBox 8">
            <a:extLst>
              <a:ext uri="{FF2B5EF4-FFF2-40B4-BE49-F238E27FC236}">
                <a16:creationId xmlns:a16="http://schemas.microsoft.com/office/drawing/2014/main" id="{2C3185ED-810E-11ED-E8CF-4CE7706DDBDC}"/>
              </a:ext>
            </a:extLst>
          </p:cNvPr>
          <p:cNvSpPr txBox="1"/>
          <p:nvPr/>
        </p:nvSpPr>
        <p:spPr>
          <a:xfrm>
            <a:off x="5953733" y="1280339"/>
            <a:ext cx="5737524" cy="707886"/>
          </a:xfrm>
          <a:prstGeom prst="rect">
            <a:avLst/>
          </a:prstGeom>
          <a:noFill/>
        </p:spPr>
        <p:txBody>
          <a:bodyPr wrap="square">
            <a:spAutoFit/>
          </a:bodyPr>
          <a:lstStyle/>
          <a:p>
            <a:r>
              <a:rPr lang="en-US" sz="4000" dirty="0">
                <a:solidFill>
                  <a:schemeClr val="bg1"/>
                </a:solidFill>
              </a:rPr>
              <a:t>CanAddToEmptyVector</a:t>
            </a:r>
          </a:p>
        </p:txBody>
      </p:sp>
      <p:pic>
        <p:nvPicPr>
          <p:cNvPr id="11" name="Audio 10">
            <a:hlinkClick r:id="" action="ppaction://media"/>
            <a:extLst>
              <a:ext uri="{FF2B5EF4-FFF2-40B4-BE49-F238E27FC236}">
                <a16:creationId xmlns:a16="http://schemas.microsoft.com/office/drawing/2014/main" id="{C829E561-6E31-069F-2E68-D0F848BEA8D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87500" t="-287500" r="-287500" b="-28750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297"/>
    </mc:Choice>
    <mc:Fallback>
      <p:transition spd="slow" advTm="15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A9654663-0AA6-FDE4-4CF8-83E784F2B4C9}"/>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5CBD05B0-3452-3F69-8AB1-FAB7B7F3F10D}"/>
              </a:ext>
            </a:extLst>
          </p:cNvPr>
          <p:cNvSpPr txBox="1">
            <a:spLocks noGrp="1"/>
          </p:cNvSpPr>
          <p:nvPr>
            <p:ph type="title"/>
          </p:nvPr>
        </p:nvSpPr>
        <p:spPr>
          <a:xfrm>
            <a:off x="2895600" y="499884"/>
            <a:ext cx="8610600" cy="883822"/>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18E1ACAD-789F-1D90-5125-8FEAF4EF2CA7}"/>
              </a:ext>
            </a:extLst>
          </p:cNvPr>
          <p:cNvSpPr txBox="1">
            <a:spLocks noGrp="1"/>
          </p:cNvSpPr>
          <p:nvPr>
            <p:ph type="body" idx="1"/>
          </p:nvPr>
        </p:nvSpPr>
        <p:spPr>
          <a:xfrm>
            <a:off x="685800" y="2194560"/>
            <a:ext cx="10820400" cy="9867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that resizing the vector can increase the collection. This is a positive test. </a:t>
            </a:r>
            <a:endParaRPr dirty="0"/>
          </a:p>
        </p:txBody>
      </p:sp>
      <p:pic>
        <p:nvPicPr>
          <p:cNvPr id="197" name="Google Shape;197;g9504e29505_0_0" descr="Green Pace logo">
            <a:extLst>
              <a:ext uri="{FF2B5EF4-FFF2-40B4-BE49-F238E27FC236}">
                <a16:creationId xmlns:a16="http://schemas.microsoft.com/office/drawing/2014/main" id="{4F1D4383-E026-5163-7EDA-A239CE899099}"/>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 shot of a computer code&#10;&#10;Description automatically generated">
            <a:extLst>
              <a:ext uri="{FF2B5EF4-FFF2-40B4-BE49-F238E27FC236}">
                <a16:creationId xmlns:a16="http://schemas.microsoft.com/office/drawing/2014/main" id="{C93B96C6-D50C-80CD-6105-4F62D6FEFA31}"/>
              </a:ext>
            </a:extLst>
          </p:cNvPr>
          <p:cNvPicPr>
            <a:picLocks noChangeAspect="1"/>
          </p:cNvPicPr>
          <p:nvPr/>
        </p:nvPicPr>
        <p:blipFill>
          <a:blip r:embed="rId7"/>
          <a:stretch>
            <a:fillRect/>
          </a:stretch>
        </p:blipFill>
        <p:spPr>
          <a:xfrm>
            <a:off x="611372" y="3883177"/>
            <a:ext cx="4924461" cy="1557349"/>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FAA13C96-3481-7384-D256-64EE0B87636C}"/>
              </a:ext>
            </a:extLst>
          </p:cNvPr>
          <p:cNvPicPr>
            <a:picLocks noChangeAspect="1"/>
          </p:cNvPicPr>
          <p:nvPr/>
        </p:nvPicPr>
        <p:blipFill>
          <a:blip r:embed="rId8"/>
          <a:stretch>
            <a:fillRect/>
          </a:stretch>
        </p:blipFill>
        <p:spPr>
          <a:xfrm>
            <a:off x="7341968" y="3883178"/>
            <a:ext cx="3106768" cy="2210450"/>
          </a:xfrm>
          <a:prstGeom prst="rect">
            <a:avLst/>
          </a:prstGeom>
        </p:spPr>
      </p:pic>
      <p:sp>
        <p:nvSpPr>
          <p:cNvPr id="9" name="TextBox 8">
            <a:extLst>
              <a:ext uri="{FF2B5EF4-FFF2-40B4-BE49-F238E27FC236}">
                <a16:creationId xmlns:a16="http://schemas.microsoft.com/office/drawing/2014/main" id="{2C3468BF-051D-D6A8-418F-4448982B0CD6}"/>
              </a:ext>
            </a:extLst>
          </p:cNvPr>
          <p:cNvSpPr txBox="1"/>
          <p:nvPr/>
        </p:nvSpPr>
        <p:spPr>
          <a:xfrm>
            <a:off x="2337445" y="3378375"/>
            <a:ext cx="1472314" cy="307777"/>
          </a:xfrm>
          <a:prstGeom prst="rect">
            <a:avLst/>
          </a:prstGeom>
          <a:noFill/>
        </p:spPr>
        <p:txBody>
          <a:bodyPr wrap="square">
            <a:spAutoFit/>
          </a:bodyPr>
          <a:lstStyle/>
          <a:p>
            <a:r>
              <a:rPr lang="en-US" dirty="0">
                <a:solidFill>
                  <a:schemeClr val="bg1"/>
                </a:solidFill>
              </a:rPr>
              <a:t>Unit Test Code</a:t>
            </a:r>
          </a:p>
        </p:txBody>
      </p:sp>
      <p:sp>
        <p:nvSpPr>
          <p:cNvPr id="11" name="TextBox 10">
            <a:extLst>
              <a:ext uri="{FF2B5EF4-FFF2-40B4-BE49-F238E27FC236}">
                <a16:creationId xmlns:a16="http://schemas.microsoft.com/office/drawing/2014/main" id="{3277B36E-255F-5068-1DEB-60A2B0A26E7A}"/>
              </a:ext>
            </a:extLst>
          </p:cNvPr>
          <p:cNvSpPr txBox="1"/>
          <p:nvPr/>
        </p:nvSpPr>
        <p:spPr>
          <a:xfrm>
            <a:off x="8534263" y="3429000"/>
            <a:ext cx="722177" cy="307777"/>
          </a:xfrm>
          <a:prstGeom prst="rect">
            <a:avLst/>
          </a:prstGeom>
          <a:noFill/>
        </p:spPr>
        <p:txBody>
          <a:bodyPr wrap="square">
            <a:spAutoFit/>
          </a:bodyPr>
          <a:lstStyle/>
          <a:p>
            <a:r>
              <a:rPr lang="en-US" dirty="0">
                <a:solidFill>
                  <a:schemeClr val="bg1"/>
                </a:solidFill>
              </a:rPr>
              <a:t>Result</a:t>
            </a:r>
          </a:p>
        </p:txBody>
      </p:sp>
      <p:sp>
        <p:nvSpPr>
          <p:cNvPr id="12" name="TextBox 11">
            <a:extLst>
              <a:ext uri="{FF2B5EF4-FFF2-40B4-BE49-F238E27FC236}">
                <a16:creationId xmlns:a16="http://schemas.microsoft.com/office/drawing/2014/main" id="{9FA1D360-D6C0-DFC5-B842-550EE21B1BE9}"/>
              </a:ext>
            </a:extLst>
          </p:cNvPr>
          <p:cNvSpPr txBox="1"/>
          <p:nvPr/>
        </p:nvSpPr>
        <p:spPr>
          <a:xfrm>
            <a:off x="4785744" y="1289649"/>
            <a:ext cx="7147738" cy="707886"/>
          </a:xfrm>
          <a:prstGeom prst="rect">
            <a:avLst/>
          </a:prstGeom>
          <a:noFill/>
        </p:spPr>
        <p:txBody>
          <a:bodyPr wrap="square">
            <a:spAutoFit/>
          </a:bodyPr>
          <a:lstStyle/>
          <a:p>
            <a:r>
              <a:rPr lang="en-US" sz="4000" dirty="0">
                <a:solidFill>
                  <a:schemeClr val="bg1"/>
                </a:solidFill>
              </a:rPr>
              <a:t>DoesResizingIncreaseVector</a:t>
            </a:r>
          </a:p>
        </p:txBody>
      </p:sp>
      <p:pic>
        <p:nvPicPr>
          <p:cNvPr id="14" name="Audio 13">
            <a:hlinkClick r:id="" action="ppaction://media"/>
            <a:extLst>
              <a:ext uri="{FF2B5EF4-FFF2-40B4-BE49-F238E27FC236}">
                <a16:creationId xmlns:a16="http://schemas.microsoft.com/office/drawing/2014/main" id="{0D1E0EF1-9D44-9FCF-DE3A-8A5C2FF15D60}"/>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4915271"/>
      </p:ext>
    </p:extLst>
  </p:cSld>
  <p:clrMapOvr>
    <a:masterClrMapping/>
  </p:clrMapOvr>
  <mc:AlternateContent xmlns:mc="http://schemas.openxmlformats.org/markup-compatibility/2006">
    <mc:Choice xmlns:p14="http://schemas.microsoft.com/office/powerpoint/2010/main" Requires="p14">
      <p:transition spd="slow" p14:dur="2000" advTm="8350"/>
    </mc:Choice>
    <mc:Fallback>
      <p:transition spd="slow" advTm="8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microsoft.com/office/2006/metadata/properties"/>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8305</TotalTime>
  <Words>1311</Words>
  <Application>Microsoft Office PowerPoint</Application>
  <PresentationFormat>Widescreen</PresentationFormat>
  <Paragraphs>134</Paragraphs>
  <Slides>16</Slides>
  <Notes>16</Notes>
  <HiddenSlides>0</HiddenSlides>
  <MMClips>15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Lucia, Daniel</cp:lastModifiedBy>
  <cp:revision>5</cp:revision>
  <dcterms:created xsi:type="dcterms:W3CDTF">2020-08-19T17:59:24Z</dcterms:created>
  <dcterms:modified xsi:type="dcterms:W3CDTF">2024-02-25T18:11:30Z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